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199"/>
    <a:srgbClr val="EAE9E1"/>
    <a:srgbClr val="2A3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7" d="100"/>
          <a:sy n="67" d="100"/>
        </p:scale>
        <p:origin x="739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74B7C7-813F-488C-B9AC-CC71F57CB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AE52DD-220E-4F4C-B481-861946D59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349309-B7AE-41CE-812E-FD434347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B2BA51-AB9E-4D86-8174-08C23EACB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648107-CB45-4170-93E8-9825A535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92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F4CB4-974B-4A83-9F2D-8C15F39D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9AC244-8ABC-44F5-BBE5-992361E4C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CB0E60-8D89-4EBC-BE6A-BEB5B4B5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DB1252-8109-4C5D-90A7-76858A56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AEF806-241F-4DC5-8632-CE0A4E0B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6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E0FCB40-5470-47E0-9B83-FD85D3481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980FC6-95E2-4139-BAAA-1ADF01C19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88C8CB-9DD7-452B-ACFB-E8AEAFD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123258-1E85-4036-80E2-EA4C469D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2FD165-9CB5-4D96-B39C-03966CB0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95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4A374-60E6-46C2-A269-D2CE04B7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4B299-E3A5-4EE7-9FE2-A781DD7ED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B80A44-DB87-43DF-9E43-6B43091F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BD5EFB-E084-45EB-B20E-DCB02ED5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B2FC67-6B35-426D-AC9E-E7421222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2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F56B4-93B9-45C2-8F67-A75FDB73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DDF852-B2CB-4A52-A935-B4424711C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050A94-16C9-4444-AB1B-2DE79DEB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D646E6-78FF-4FD3-A82F-A671DD77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0E248C-DB49-4241-B03A-9E9C543D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83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23C7F-7BF8-4D88-9F59-F5ECEC8E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ADA38-D1E5-43CE-A62B-CAE5889B1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30082E-11D3-4447-8D5E-56B9FE1A0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AF1A64-9494-4E17-A84E-6B926D12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B3D951-3ADA-4397-88E2-337055F4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F7B727-181B-483D-A0C5-F23A15D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12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79DDB-F483-481A-8979-D19D56B1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2820CA-4BEE-477F-A731-C6ADBEB2A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6EB297-D7CF-4E8B-B939-4D5B70C7C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1A5A690-0DAB-4B85-992E-BCC1EB9B0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5712503-D167-4A20-8156-58D99ACA3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53D714-0639-4F38-9C6D-A6671F1A8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C54E715-9C54-4A35-BE8E-8F13C0498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89BED9-8842-4EF5-949B-4D9831EA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42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4561D-8326-4FEE-A28E-79AA7677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F7F56A-A40F-492A-B2DA-0F5E4828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338FA3-CA08-4450-A7B1-872E09F8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335A7B-D12E-4DED-B095-9FF4E0D2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7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3025D20-C615-4228-B6F4-F0AF7168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FFE0C8D-561D-445D-8CCD-765E7BAA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FE1740-D04D-4DC3-B1BC-5F220DBD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08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FCF3D-FDB8-4858-BC14-182AE8E9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B2F2F-1AE7-4934-94CA-561527703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D5B3CD-E595-496A-A7A1-E8E3EB930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62FEBB-31CE-4A11-98F5-303CF82F4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8B9C4F-FA35-45FE-BE49-2FB9A551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EEB36C-552B-46DF-9D19-7A0D3BDE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02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DF0F2-B0D4-4B47-A3AE-2AEB38A2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47925B-029E-4C20-BFC0-653ED51F9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DD7AE2-F407-4028-A382-696F24CF2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A694D6-3A20-419C-AF91-F8A62AD9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2A8E10-8015-440E-84CD-BA4B3FF1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BD4299-E1F0-4974-801A-7049ED10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8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407AC-88D4-449F-BD97-2FF4E517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B35906-9E73-4DAA-B4F3-C6D3396E8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01115-81AD-4052-AAE4-8C00C856C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6DB05-9509-4382-A563-12B3C99B5913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A58C78-9C5F-4B00-9EDC-B7F5BF1E0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A8925C-0C6D-47DD-97FF-F885A6D09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B64AC-B2F4-4FBA-B584-2BD9B59BD8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0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rive.google.com/file/d/1SgsU4r3Gr34sgPTUM1cs1q7di0dvHlhr/view?usp=sharing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drive.google.com/file/d/1Kt-ilmJ1Mwi3OKsWA2N3ReTMbM309CXp/view?usp=sharing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D0AL6V-MSUT_IyWIB0qQoYBMzxks7TzI/view?usp=shari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drive.google.com/file/d/16kBDYpE9qs8GxiPnETD_T12d9F8SUWhb/view?usp=sharing" TargetMode="Externa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6kBDYpE9qs8GxiPnETD_T12d9F8SUWhb/view?usp=sharing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drive.google.com/file/d/1D0AL6V-MSUT_IyWIB0qQoYBMzxks7TzI/view?usp=sharing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drive.google.com/file/d/1SgsU4r3Gr34sgPTUM1cs1q7di0dvHlhr/view?usp=sharing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drive.google.com/file/d/1Kt-ilmJ1Mwi3OKsWA2N3ReTMbM309CXp/view?usp=sharing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0AL6V-MSUT_IyWIB0qQoYBMzxks7TzI/view?usp=sharing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drive.google.com/file/d/16kBDYpE9qs8GxiPnETD_T12d9F8SUWhb/view?usp=sharing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hyperlink" Target="https://drive.google.com/file/d/16kBDYpE9qs8GxiPnETD_T12d9F8SUWhb/view?usp=sharing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13.svg"/><Relationship Id="rId9" Type="http://schemas.openxmlformats.org/officeDocument/2006/relationships/hyperlink" Target="https://drive.google.com/file/d/1D0AL6V-MSUT_IyWIB0qQoYBMzxks7TzI/view?usp=sharing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hyperlink" Target="https://drive.google.com/file/d/1D0AL6V-MSUT_IyWIB0qQoYBMzxks7TzI/view?usp=sharing" TargetMode="External"/><Relationship Id="rId12" Type="http://schemas.openxmlformats.org/officeDocument/2006/relationships/image" Target="../media/image2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3.svg"/><Relationship Id="rId9" Type="http://schemas.openxmlformats.org/officeDocument/2006/relationships/hyperlink" Target="https://drive.google.com/file/d/16kBDYpE9qs8GxiPnETD_T12d9F8SUWhb/view?usp=shar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0AL6V-MSUT_IyWIB0qQoYBMzxks7TzI/view?usp=sharing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drive.google.com/file/d/16kBDYpE9qs8GxiPnETD_T12d9F8SUWhb/view?usp=sharing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6kBDYpE9qs8GxiPnETD_T12d9F8SUWhb/view?usp=sharing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drive.google.com/file/d/1D0AL6V-MSUT_IyWIB0qQoYBMzxks7TzI/view?usp=sharing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D0AL6V-MSUT_IyWIB0qQoYBMzxks7TzI/view?usp=shari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drive.google.com/file/d/16kBDYpE9qs8GxiPnETD_T12d9F8SUWhb/view?usp=shari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drive.google.com/file/d/1SgsU4r3Gr34sgPTUM1cs1q7di0dvHlhr/view?usp=sharing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drive.google.com/file/d/1Kt-ilmJ1Mwi3OKsWA2N3ReTMbM309CXp/view?usp=sharing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6kBDYpE9qs8GxiPnETD_T12d9F8SUWhb/view?usp=sharing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drive.google.com/file/d/1D0AL6V-MSUT_IyWIB0qQoYBMzxks7TzI/view?usp=sharing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0D0E6C0-9E39-4F01-9806-B21751C0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91" y="0"/>
            <a:ext cx="12289891" cy="8386482"/>
          </a:xfrm>
          <a:prstGeom prst="rect">
            <a:avLst/>
          </a:prstGeom>
        </p:spPr>
      </p:pic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155CC4C8-6647-46ED-A278-EE048C0E26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4" y="215290"/>
            <a:ext cx="2362482" cy="534430"/>
          </a:xfrm>
          <a:prstGeom prst="rect">
            <a:avLst/>
          </a:prstGeom>
        </p:spPr>
      </p:pic>
      <p:pic>
        <p:nvPicPr>
          <p:cNvPr id="7" name="Рисунок 6">
            <a:hlinkClick r:id="rId5"/>
            <a:extLst>
              <a:ext uri="{FF2B5EF4-FFF2-40B4-BE49-F238E27FC236}">
                <a16:creationId xmlns:a16="http://schemas.microsoft.com/office/drawing/2014/main" id="{BB7A7AAD-70A5-4E22-B516-A27BC5FE69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01" y="163287"/>
            <a:ext cx="695952" cy="63843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34D157-CBD2-4597-B3AE-4B2E050DF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16" y="352450"/>
            <a:ext cx="3589020" cy="3630905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F9945685-5FD3-4D66-AEF9-455A4FD50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36" y="2544383"/>
            <a:ext cx="11987256" cy="1577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5713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РЕКОМЕНДАТЕЛЬНЫЙ СЕРВИС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ДЛЯ ОПРЕДЕЛЕНИЯ ОПТИМАЛЬНЫХ МЕСТ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РАЗМЕЩЕНИЯ ПОСТАМАТОВ В РАМКАХ ПРОЕКТА«МОСКОВСКИЙ ПОСТАМАТ»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00DBB-9A91-4DC2-8E14-16118549AB92}"/>
              </a:ext>
            </a:extLst>
          </p:cNvPr>
          <p:cNvSpPr txBox="1"/>
          <p:nvPr/>
        </p:nvSpPr>
        <p:spPr>
          <a:xfrm>
            <a:off x="474256" y="2274413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rebuchet MS" panose="020B0603020202020204" pitchFamily="34" charset="0"/>
              </a:rPr>
              <a:t>Кейс №10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24C9FC5-C089-4E07-BE8F-1ED7B0B958A1}"/>
              </a:ext>
            </a:extLst>
          </p:cNvPr>
          <p:cNvCxnSpPr>
            <a:cxnSpLocks/>
          </p:cNvCxnSpPr>
          <p:nvPr/>
        </p:nvCxnSpPr>
        <p:spPr>
          <a:xfrm>
            <a:off x="592049" y="3770555"/>
            <a:ext cx="39009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31FD93-1890-45A4-93F2-396A895C2D50}"/>
              </a:ext>
            </a:extLst>
          </p:cNvPr>
          <p:cNvSpPr txBox="1"/>
          <p:nvPr/>
        </p:nvSpPr>
        <p:spPr>
          <a:xfrm>
            <a:off x="368946" y="3808362"/>
            <a:ext cx="15493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0" b="1" dirty="0">
                <a:solidFill>
                  <a:schemeClr val="bg1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1FCA07-98C5-4C5A-B46F-7F6D4A6F48C3}"/>
              </a:ext>
            </a:extLst>
          </p:cNvPr>
          <p:cNvSpPr txBox="1"/>
          <p:nvPr/>
        </p:nvSpPr>
        <p:spPr>
          <a:xfrm>
            <a:off x="408951" y="3799106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rebuchet MS" panose="020B0603020202020204" pitchFamily="34" charset="0"/>
              </a:rPr>
              <a:t>Команда</a:t>
            </a:r>
            <a:r>
              <a:rPr lang="ru-RU" sz="1400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F9A3CA7-BF7D-40DF-BF6E-517CA7FB24EB}"/>
              </a:ext>
            </a:extLst>
          </p:cNvPr>
          <p:cNvGrpSpPr/>
          <p:nvPr/>
        </p:nvGrpSpPr>
        <p:grpSpPr>
          <a:xfrm>
            <a:off x="3944622" y="262454"/>
            <a:ext cx="1338409" cy="318038"/>
            <a:chOff x="5926010" y="120514"/>
            <a:chExt cx="1494420" cy="333511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7EDA2C89-D12A-4A26-B6F1-20D07F7D5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7F905F8D-D5D7-45E4-80BC-A104655D2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66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C76DDA-1A5E-45DB-B9C0-A61DECEE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EC08D0-9672-44A6-BB6E-EDC656D0E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7" y="2077844"/>
            <a:ext cx="5442570" cy="36203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08B06-196E-4D69-9FBA-9C2469971148}"/>
              </a:ext>
            </a:extLst>
          </p:cNvPr>
          <p:cNvSpPr txBox="1"/>
          <p:nvPr/>
        </p:nvSpPr>
        <p:spPr>
          <a:xfrm>
            <a:off x="5630703" y="796160"/>
            <a:ext cx="5434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2D5199"/>
                </a:solidFill>
                <a:latin typeface="Trebuchet MS" panose="020B0603020202020204" pitchFamily="34" charset="0"/>
              </a:rPr>
              <a:t>Дизайн, </a:t>
            </a:r>
            <a:r>
              <a:rPr lang="en-US" sz="4000" dirty="0">
                <a:solidFill>
                  <a:srgbClr val="2D5199"/>
                </a:solidFill>
                <a:latin typeface="Trebuchet MS" panose="020B0603020202020204" pitchFamily="34" charset="0"/>
              </a:rPr>
              <a:t>UX/UI</a:t>
            </a:r>
            <a:r>
              <a:rPr lang="ru-RU" sz="4000" dirty="0">
                <a:solidFill>
                  <a:srgbClr val="2D5199"/>
                </a:solidFill>
                <a:latin typeface="Trebuchet MS" panose="020B0603020202020204" pitchFamily="34" charset="0"/>
              </a:rPr>
              <a:t> дизайн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423B1-E0DE-40E6-8D6D-A8F781F5C40F}"/>
              </a:ext>
            </a:extLst>
          </p:cNvPr>
          <p:cNvSpPr txBox="1"/>
          <p:nvPr/>
        </p:nvSpPr>
        <p:spPr>
          <a:xfrm>
            <a:off x="2425057" y="2169833"/>
            <a:ext cx="327221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Цветовая гамма и дизайн основываются на </a:t>
            </a:r>
            <a:r>
              <a:rPr lang="ru-RU" sz="2500" dirty="0" err="1">
                <a:solidFill>
                  <a:srgbClr val="2D5199"/>
                </a:solidFill>
                <a:latin typeface="Trebuchet MS" panose="020B0603020202020204" pitchFamily="34" charset="0"/>
              </a:rPr>
              <a:t>постамате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представленном на официальном сайте Москвы 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458A796-91C3-4BD8-98B9-9966EA4DC2DF}"/>
              </a:ext>
            </a:extLst>
          </p:cNvPr>
          <p:cNvCxnSpPr/>
          <p:nvPr/>
        </p:nvCxnSpPr>
        <p:spPr>
          <a:xfrm>
            <a:off x="9029700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E9BE1D-48EA-4BD8-AE84-9D31A0881E84}"/>
              </a:ext>
            </a:extLst>
          </p:cNvPr>
          <p:cNvSpPr txBox="1"/>
          <p:nvPr/>
        </p:nvSpPr>
        <p:spPr>
          <a:xfrm>
            <a:off x="9589770" y="643509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ADE9823-F8AE-4B63-876C-65A1B1E1BCFF}"/>
              </a:ext>
            </a:extLst>
          </p:cNvPr>
          <p:cNvCxnSpPr/>
          <p:nvPr/>
        </p:nvCxnSpPr>
        <p:spPr>
          <a:xfrm>
            <a:off x="11265229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hlinkClick r:id="rId4"/>
            <a:extLst>
              <a:ext uri="{FF2B5EF4-FFF2-40B4-BE49-F238E27FC236}">
                <a16:creationId xmlns:a16="http://schemas.microsoft.com/office/drawing/2014/main" id="{A64D0FA5-0A65-46BF-A896-FAA746A2DEE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94" y="192208"/>
            <a:ext cx="619568" cy="568364"/>
          </a:xfrm>
          <a:prstGeom prst="rect">
            <a:avLst/>
          </a:prstGeom>
        </p:spPr>
      </p:pic>
      <p:pic>
        <p:nvPicPr>
          <p:cNvPr id="16" name="Рисунок 15">
            <a:hlinkClick r:id="rId6"/>
            <a:extLst>
              <a:ext uri="{FF2B5EF4-FFF2-40B4-BE49-F238E27FC236}">
                <a16:creationId xmlns:a16="http://schemas.microsoft.com/office/drawing/2014/main" id="{4CA53BC4-F8FF-4F18-91BA-01007FBE12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1" y="249767"/>
            <a:ext cx="2385391" cy="53684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C0FA0DA-A40C-49B6-ACC8-6291B8E7A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7778" y="2240947"/>
            <a:ext cx="4307857" cy="24339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8BA7EDB-2784-4DE7-8A21-63E415BE4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34" y="249767"/>
            <a:ext cx="1685215" cy="4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1927CD-89B6-4263-9DFC-A6284AAEB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04065-4F50-470D-B53F-4B85912B0868}"/>
              </a:ext>
            </a:extLst>
          </p:cNvPr>
          <p:cNvSpPr txBox="1"/>
          <p:nvPr/>
        </p:nvSpPr>
        <p:spPr>
          <a:xfrm>
            <a:off x="1563528" y="1097161"/>
            <a:ext cx="10445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2D5199"/>
                </a:solidFill>
                <a:latin typeface="Trebuchet MS" panose="020B0603020202020204" pitchFamily="34" charset="0"/>
              </a:rPr>
              <a:t>Преимущества решения над аналогами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91188-7E6A-47A9-9AEB-91024ADE3076}"/>
              </a:ext>
            </a:extLst>
          </p:cNvPr>
          <p:cNvSpPr txBox="1"/>
          <p:nvPr/>
        </p:nvSpPr>
        <p:spPr>
          <a:xfrm>
            <a:off x="2418874" y="2228671"/>
            <a:ext cx="830246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Существующие аналоги поддерживают только расположение ПВЗ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Аналоги не включают в себя данные о других объектах (городских объектах и объектах иных фирм)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User-friendly 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интерфейс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151FB00-313D-4251-B696-05C35EDFE00F}"/>
              </a:ext>
            </a:extLst>
          </p:cNvPr>
          <p:cNvCxnSpPr/>
          <p:nvPr/>
        </p:nvCxnSpPr>
        <p:spPr>
          <a:xfrm>
            <a:off x="11265229" y="33676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66A8814-CC4A-4705-AB38-BF150529311B}"/>
              </a:ext>
            </a:extLst>
          </p:cNvPr>
          <p:cNvCxnSpPr/>
          <p:nvPr/>
        </p:nvCxnSpPr>
        <p:spPr>
          <a:xfrm>
            <a:off x="9029700" y="336767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12B1B5-7B6F-4E92-9D8E-AAFDFACB33C0}"/>
              </a:ext>
            </a:extLst>
          </p:cNvPr>
          <p:cNvSpPr txBox="1"/>
          <p:nvPr/>
        </p:nvSpPr>
        <p:spPr>
          <a:xfrm>
            <a:off x="9589770" y="182879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pic>
        <p:nvPicPr>
          <p:cNvPr id="13" name="Рисунок 12">
            <a:hlinkClick r:id="rId3"/>
            <a:extLst>
              <a:ext uri="{FF2B5EF4-FFF2-40B4-BE49-F238E27FC236}">
                <a16:creationId xmlns:a16="http://schemas.microsoft.com/office/drawing/2014/main" id="{15430CE9-E9AA-4998-8965-8FFF2DDD69B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94" y="192208"/>
            <a:ext cx="619568" cy="568364"/>
          </a:xfrm>
          <a:prstGeom prst="rect">
            <a:avLst/>
          </a:prstGeom>
        </p:spPr>
      </p:pic>
      <p:pic>
        <p:nvPicPr>
          <p:cNvPr id="14" name="Рисунок 13">
            <a:hlinkClick r:id="rId5"/>
            <a:extLst>
              <a:ext uri="{FF2B5EF4-FFF2-40B4-BE49-F238E27FC236}">
                <a16:creationId xmlns:a16="http://schemas.microsoft.com/office/drawing/2014/main" id="{65941CBF-6870-4314-B4B9-1A402AA9A26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1" y="249767"/>
            <a:ext cx="2385391" cy="5368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9863829-9ECA-4639-97F0-AD600DC4A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34" y="249767"/>
            <a:ext cx="1685215" cy="4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674F11A-4DC2-46D0-9B1F-C6930FF34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AB4C5-C94A-4CA8-89AB-5337F75A3812}"/>
              </a:ext>
            </a:extLst>
          </p:cNvPr>
          <p:cNvSpPr txBox="1"/>
          <p:nvPr/>
        </p:nvSpPr>
        <p:spPr>
          <a:xfrm>
            <a:off x="622935" y="1674495"/>
            <a:ext cx="91374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0" dirty="0">
                <a:solidFill>
                  <a:schemeClr val="bg1"/>
                </a:solidFill>
                <a:latin typeface="Trebuchet MS" panose="020B0603020202020204" pitchFamily="34" charset="0"/>
              </a:rPr>
              <a:t>Благодарим </a:t>
            </a:r>
          </a:p>
          <a:p>
            <a:r>
              <a:rPr lang="ru-RU" sz="9000" dirty="0">
                <a:solidFill>
                  <a:schemeClr val="bg1"/>
                </a:solidFill>
                <a:latin typeface="Trebuchet MS" panose="020B0603020202020204" pitchFamily="34" charset="0"/>
              </a:rPr>
              <a:t>		за внимание!</a:t>
            </a:r>
          </a:p>
        </p:txBody>
      </p:sp>
      <p:pic>
        <p:nvPicPr>
          <p:cNvPr id="5" name="Рисунок 4">
            <a:hlinkClick r:id="rId3"/>
            <a:extLst>
              <a:ext uri="{FF2B5EF4-FFF2-40B4-BE49-F238E27FC236}">
                <a16:creationId xmlns:a16="http://schemas.microsoft.com/office/drawing/2014/main" id="{D2A36ADB-1912-4276-9539-4BA765378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4" y="215290"/>
            <a:ext cx="2362482" cy="534430"/>
          </a:xfrm>
          <a:prstGeom prst="rect">
            <a:avLst/>
          </a:prstGeom>
        </p:spPr>
      </p:pic>
      <p:pic>
        <p:nvPicPr>
          <p:cNvPr id="6" name="Рисунок 5">
            <a:hlinkClick r:id="rId5"/>
            <a:extLst>
              <a:ext uri="{FF2B5EF4-FFF2-40B4-BE49-F238E27FC236}">
                <a16:creationId xmlns:a16="http://schemas.microsoft.com/office/drawing/2014/main" id="{EF67A2B8-8BD2-49BD-A626-35E0231571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01" y="163287"/>
            <a:ext cx="695952" cy="638437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708700E-E4E5-45A5-A58B-2D48BE81558A}"/>
              </a:ext>
            </a:extLst>
          </p:cNvPr>
          <p:cNvCxnSpPr/>
          <p:nvPr/>
        </p:nvCxnSpPr>
        <p:spPr>
          <a:xfrm>
            <a:off x="9029700" y="6588978"/>
            <a:ext cx="5600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ED062A-7CF8-4619-8809-FB9B9A5CA2D2}"/>
              </a:ext>
            </a:extLst>
          </p:cNvPr>
          <p:cNvSpPr txBox="1"/>
          <p:nvPr/>
        </p:nvSpPr>
        <p:spPr>
          <a:xfrm>
            <a:off x="9589770" y="643509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7837F58-058F-4C8A-BBBF-99D65AD06D07}"/>
              </a:ext>
            </a:extLst>
          </p:cNvPr>
          <p:cNvCxnSpPr/>
          <p:nvPr/>
        </p:nvCxnSpPr>
        <p:spPr>
          <a:xfrm>
            <a:off x="11265229" y="6588978"/>
            <a:ext cx="5600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56FF5D5-9038-4452-932C-DD4009E836CA}"/>
              </a:ext>
            </a:extLst>
          </p:cNvPr>
          <p:cNvGrpSpPr/>
          <p:nvPr/>
        </p:nvGrpSpPr>
        <p:grpSpPr>
          <a:xfrm>
            <a:off x="4041777" y="272051"/>
            <a:ext cx="1338409" cy="318038"/>
            <a:chOff x="5926010" y="120514"/>
            <a:chExt cx="1494420" cy="333511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B50BC62-3439-48C8-86D0-B504F066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807B1919-5858-41D1-B49A-66AFA4D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3EAFF2A-211A-4B5D-9197-1D3EE25353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16" y="352450"/>
            <a:ext cx="3589020" cy="36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2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0BD1C9-B29D-4935-913B-D1FBC8FC6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0A685-8040-4A46-AFE9-79F360AF9A3A}"/>
              </a:ext>
            </a:extLst>
          </p:cNvPr>
          <p:cNvSpPr txBox="1"/>
          <p:nvPr/>
        </p:nvSpPr>
        <p:spPr>
          <a:xfrm>
            <a:off x="4240530" y="1211580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solidFill>
                  <a:srgbClr val="2D5199"/>
                </a:solidFill>
                <a:latin typeface="Trebuchet MS" panose="020B0603020202020204" pitchFamily="34" charset="0"/>
              </a:rPr>
              <a:t>Содержание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C2D22-E8D9-4B68-AD7B-49BAC11BAB70}"/>
              </a:ext>
            </a:extLst>
          </p:cNvPr>
          <p:cNvSpPr txBox="1"/>
          <p:nvPr/>
        </p:nvSpPr>
        <p:spPr>
          <a:xfrm>
            <a:off x="2847700" y="2291657"/>
            <a:ext cx="6391493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Наша команда</a:t>
            </a:r>
          </a:p>
          <a:p>
            <a:pPr marL="342900" indent="-342900">
              <a:buAutoNum type="arabicPeriod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Проблема</a:t>
            </a:r>
          </a:p>
          <a:p>
            <a:pPr marL="342900" indent="-342900">
              <a:buAutoNum type="arabicPeriod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Состав решения</a:t>
            </a:r>
          </a:p>
          <a:p>
            <a:pPr marL="342900" indent="-342900">
              <a:buAutoNum type="arabicPeriod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Возможные модели расчета</a:t>
            </a:r>
          </a:p>
          <a:p>
            <a:pPr marL="342900" indent="-342900">
              <a:buAutoNum type="arabicPeriod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Процесс реализации решения</a:t>
            </a:r>
          </a:p>
          <a:p>
            <a:pPr marL="342900" indent="-342900">
              <a:buFontTx/>
              <a:buAutoNum type="arabicPeriod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Дизайн, </a:t>
            </a: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UX/UI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дизайн</a:t>
            </a:r>
          </a:p>
          <a:p>
            <a:pPr marL="342900" indent="-342900">
              <a:buFontTx/>
              <a:buAutoNum type="arabicPeriod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Преимущества решения над аналогами</a:t>
            </a:r>
          </a:p>
          <a:p>
            <a:pPr marL="342900" indent="-342900">
              <a:buFontTx/>
              <a:buAutoNum type="arabicPeriod"/>
            </a:pPr>
            <a:endParaRPr lang="ru-RU" sz="2500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marL="342900" indent="-342900">
              <a:buAutoNum type="arabicPeriod"/>
            </a:pPr>
            <a:endParaRPr lang="ru-RU" sz="2500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marL="342900" indent="-342900">
              <a:buAutoNum type="arabicPeriod"/>
            </a:pPr>
            <a:endParaRPr lang="ru-RU" sz="2500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marL="342900" indent="-342900">
              <a:buAutoNum type="arabicPeriod"/>
            </a:pPr>
            <a:endParaRPr lang="ru-RU" sz="2500" dirty="0">
              <a:solidFill>
                <a:srgbClr val="2D5199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BF926-59A1-4D73-BE24-1D21E46D0735}"/>
              </a:ext>
            </a:extLst>
          </p:cNvPr>
          <p:cNvSpPr txBox="1"/>
          <p:nvPr/>
        </p:nvSpPr>
        <p:spPr>
          <a:xfrm>
            <a:off x="9589770" y="643509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3221B3-D6A2-45E7-863E-C8B43CF7A019}"/>
              </a:ext>
            </a:extLst>
          </p:cNvPr>
          <p:cNvCxnSpPr/>
          <p:nvPr/>
        </p:nvCxnSpPr>
        <p:spPr>
          <a:xfrm>
            <a:off x="11265229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C7B4908-7E5D-447F-B114-C58B87202E59}"/>
              </a:ext>
            </a:extLst>
          </p:cNvPr>
          <p:cNvCxnSpPr/>
          <p:nvPr/>
        </p:nvCxnSpPr>
        <p:spPr>
          <a:xfrm>
            <a:off x="9029700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hlinkClick r:id="rId3"/>
            <a:extLst>
              <a:ext uri="{FF2B5EF4-FFF2-40B4-BE49-F238E27FC236}">
                <a16:creationId xmlns:a16="http://schemas.microsoft.com/office/drawing/2014/main" id="{F0A6418F-9C4F-4532-BE83-0281D969F7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4" y="237926"/>
            <a:ext cx="2173504" cy="489155"/>
          </a:xfrm>
          <a:prstGeom prst="rect">
            <a:avLst/>
          </a:prstGeom>
        </p:spPr>
      </p:pic>
      <p:pic>
        <p:nvPicPr>
          <p:cNvPr id="15" name="Рисунок 14">
            <a:hlinkClick r:id="rId5"/>
            <a:extLst>
              <a:ext uri="{FF2B5EF4-FFF2-40B4-BE49-F238E27FC236}">
                <a16:creationId xmlns:a16="http://schemas.microsoft.com/office/drawing/2014/main" id="{5A9C9EB1-EB23-4482-B336-480F362A919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00" y="158717"/>
            <a:ext cx="619568" cy="5683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86F3BAD-2B61-4576-A4B9-CF13BA5684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50" y="237926"/>
            <a:ext cx="1685215" cy="4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4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18968F-63B7-420E-8EB9-D49161A94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5E84CA7-E855-496A-AA99-17489BC57776}"/>
              </a:ext>
            </a:extLst>
          </p:cNvPr>
          <p:cNvCxnSpPr/>
          <p:nvPr/>
        </p:nvCxnSpPr>
        <p:spPr>
          <a:xfrm>
            <a:off x="9029700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5A7D4-50D8-4ECF-8D7B-B98A9E6ABF0E}"/>
              </a:ext>
            </a:extLst>
          </p:cNvPr>
          <p:cNvSpPr txBox="1"/>
          <p:nvPr/>
        </p:nvSpPr>
        <p:spPr>
          <a:xfrm>
            <a:off x="9589770" y="643509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6D9813C-EE2A-4535-9C54-2F308C3062D9}"/>
              </a:ext>
            </a:extLst>
          </p:cNvPr>
          <p:cNvCxnSpPr/>
          <p:nvPr/>
        </p:nvCxnSpPr>
        <p:spPr>
          <a:xfrm>
            <a:off x="11265229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F70A8A7-5959-4167-9C30-A63F64D1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3592" y="1634706"/>
            <a:ext cx="2219851" cy="444231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1CA21F4-7DB3-4EE2-8CD6-BA6C4C86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9069" y="1634706"/>
            <a:ext cx="2219851" cy="44423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41EA1D5-5168-4C7E-9848-D363EB30A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088" y="1634706"/>
            <a:ext cx="2219851" cy="444231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5733B7A-A7ED-48AE-9DA7-992AC79BD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6128" y="1371652"/>
            <a:ext cx="2550834" cy="24049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73A9843-569D-48F6-8FB4-AA3006E45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9775" y="1371652"/>
            <a:ext cx="2550834" cy="24049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109664E-34FE-494C-95D6-4F3F1C3D1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175" y="1417766"/>
            <a:ext cx="1833432" cy="231272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D924008-DB27-4F3D-8BD0-696483305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0257" y="1371652"/>
            <a:ext cx="2550834" cy="240495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63823B7-F7F5-4A11-AC28-12939E295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7672" y="1447583"/>
            <a:ext cx="2267267" cy="222439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7D208AC-42A2-4CF3-BB76-F97604ECF3AF}"/>
              </a:ext>
            </a:extLst>
          </p:cNvPr>
          <p:cNvSpPr txBox="1"/>
          <p:nvPr/>
        </p:nvSpPr>
        <p:spPr>
          <a:xfrm>
            <a:off x="2572243" y="3939220"/>
            <a:ext cx="20425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Прошин Алексей 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Васильевич 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Телефон: 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+79055959515 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Роль: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 </a:t>
            </a:r>
            <a:r>
              <a:rPr lang="ru-RU" dirty="0" err="1">
                <a:solidFill>
                  <a:srgbClr val="2D5199"/>
                </a:solidFill>
                <a:latin typeface="Trebuchet MS" panose="020B0603020202020204" pitchFamily="34" charset="0"/>
              </a:rPr>
              <a:t>Frontend</a:t>
            </a:r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 </a:t>
            </a:r>
            <a:r>
              <a:rPr lang="ru-RU" dirty="0" err="1">
                <a:solidFill>
                  <a:srgbClr val="2D5199"/>
                </a:solidFill>
                <a:latin typeface="Trebuchet MS" panose="020B0603020202020204" pitchFamily="34" charset="0"/>
              </a:rPr>
              <a:t>Dev</a:t>
            </a:r>
            <a:endParaRPr lang="ru-RU" dirty="0">
              <a:solidFill>
                <a:srgbClr val="2D5199"/>
              </a:solidFill>
              <a:latin typeface="Trebuchet MS" panose="020B06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7FFDAB-72A7-45FA-8765-E8C57967EE85}"/>
              </a:ext>
            </a:extLst>
          </p:cNvPr>
          <p:cNvSpPr txBox="1"/>
          <p:nvPr/>
        </p:nvSpPr>
        <p:spPr>
          <a:xfrm>
            <a:off x="5625473" y="3935034"/>
            <a:ext cx="18870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Пашкова Арина </a:t>
            </a: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Денисовна </a:t>
            </a: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Телефон:</a:t>
            </a: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+79057508239</a:t>
            </a: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Роль: </a:t>
            </a:r>
          </a:p>
          <a:p>
            <a:pPr algn="ctr"/>
            <a:r>
              <a:rPr lang="en-US" dirty="0">
                <a:solidFill>
                  <a:srgbClr val="2D5199"/>
                </a:solidFill>
                <a:latin typeface="Trebuchet MS" panose="020B0603020202020204" pitchFamily="34" charset="0"/>
              </a:rPr>
              <a:t>UX/UI</a:t>
            </a:r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 дизайн</a:t>
            </a:r>
          </a:p>
          <a:p>
            <a:pPr algn="ctr"/>
            <a:r>
              <a:rPr lang="en-US" dirty="0">
                <a:solidFill>
                  <a:srgbClr val="2D5199"/>
                </a:solidFill>
                <a:latin typeface="Trebuchet MS" panose="020B0603020202020204" pitchFamily="34" charset="0"/>
              </a:rPr>
              <a:t>Backend Dev</a:t>
            </a:r>
            <a:endParaRPr lang="ru-RU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endParaRPr lang="ru-RU" dirty="0">
              <a:solidFill>
                <a:srgbClr val="2D5199"/>
              </a:solidFill>
              <a:latin typeface="Trebuchet MS" panose="020B06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CC6E75-6C13-425C-A4D7-B9CA236E6ED8}"/>
              </a:ext>
            </a:extLst>
          </p:cNvPr>
          <p:cNvSpPr txBox="1"/>
          <p:nvPr/>
        </p:nvSpPr>
        <p:spPr>
          <a:xfrm>
            <a:off x="8369750" y="3889415"/>
            <a:ext cx="2421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dirty="0" err="1">
                <a:solidFill>
                  <a:srgbClr val="2D5199"/>
                </a:solidFill>
                <a:latin typeface="Trebuchet MS" panose="020B0603020202020204" pitchFamily="34" charset="0"/>
              </a:rPr>
              <a:t>Поддубный</a:t>
            </a:r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 Андрей Валериевич </a:t>
            </a:r>
          </a:p>
          <a:p>
            <a:pPr algn="ctr" fontAlgn="base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Телефон: +79265715239 </a:t>
            </a:r>
          </a:p>
          <a:p>
            <a:pPr algn="ctr" fontAlgn="base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Роль: </a:t>
            </a:r>
          </a:p>
          <a:p>
            <a:pPr algn="ctr" fontAlgn="base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Team </a:t>
            </a:r>
            <a:r>
              <a:rPr lang="ru-RU" dirty="0" err="1">
                <a:solidFill>
                  <a:srgbClr val="2D5199"/>
                </a:solidFill>
                <a:latin typeface="Trebuchet MS" panose="020B0603020202020204" pitchFamily="34" charset="0"/>
              </a:rPr>
              <a:t>Lead</a:t>
            </a:r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, </a:t>
            </a:r>
          </a:p>
          <a:p>
            <a:pPr algn="ctr" fontAlgn="base"/>
            <a:r>
              <a:rPr lang="ru-RU" dirty="0" err="1">
                <a:solidFill>
                  <a:srgbClr val="2D5199"/>
                </a:solidFill>
                <a:latin typeface="Trebuchet MS" panose="020B0603020202020204" pitchFamily="34" charset="0"/>
              </a:rPr>
              <a:t>Backend</a:t>
            </a:r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 </a:t>
            </a:r>
            <a:r>
              <a:rPr lang="ru-RU" dirty="0" err="1">
                <a:solidFill>
                  <a:srgbClr val="2D5199"/>
                </a:solidFill>
                <a:latin typeface="Trebuchet MS" panose="020B0603020202020204" pitchFamily="34" charset="0"/>
              </a:rPr>
              <a:t>Dev</a:t>
            </a:r>
            <a:endParaRPr lang="ru-RU" dirty="0">
              <a:solidFill>
                <a:srgbClr val="2D5199"/>
              </a:solidFill>
              <a:latin typeface="Trebuchet MS" panose="020B0603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5BBB67-0B1B-4225-A001-389CCDBA2051}"/>
              </a:ext>
            </a:extLst>
          </p:cNvPr>
          <p:cNvSpPr txBox="1"/>
          <p:nvPr/>
        </p:nvSpPr>
        <p:spPr>
          <a:xfrm>
            <a:off x="7897212" y="152818"/>
            <a:ext cx="3635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2D5199"/>
                </a:solidFill>
              </a:rPr>
              <a:t>Наша </a:t>
            </a:r>
            <a:r>
              <a:rPr lang="ru-RU" sz="4000" b="1" dirty="0">
                <a:solidFill>
                  <a:srgbClr val="2D5199"/>
                </a:solidFill>
                <a:latin typeface="Trebuchet MS" panose="020B0603020202020204" pitchFamily="34" charset="0"/>
              </a:rPr>
              <a:t>команда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F6BBB6E-DBC9-4F26-B66A-3E7A1F290978}"/>
              </a:ext>
            </a:extLst>
          </p:cNvPr>
          <p:cNvCxnSpPr/>
          <p:nvPr/>
        </p:nvCxnSpPr>
        <p:spPr>
          <a:xfrm>
            <a:off x="9433089" y="937260"/>
            <a:ext cx="1988820" cy="0"/>
          </a:xfrm>
          <a:prstGeom prst="line">
            <a:avLst/>
          </a:prstGeom>
          <a:ln w="381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Рисунок 51">
            <a:hlinkClick r:id="rId9"/>
            <a:extLst>
              <a:ext uri="{FF2B5EF4-FFF2-40B4-BE49-F238E27FC236}">
                <a16:creationId xmlns:a16="http://schemas.microsoft.com/office/drawing/2014/main" id="{0EFE4A1A-4275-4444-BD71-670CCE0D34B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1" y="249767"/>
            <a:ext cx="2385391" cy="536841"/>
          </a:xfrm>
          <a:prstGeom prst="rect">
            <a:avLst/>
          </a:prstGeom>
        </p:spPr>
      </p:pic>
      <p:pic>
        <p:nvPicPr>
          <p:cNvPr id="53" name="Рисунок 52">
            <a:hlinkClick r:id="rId11"/>
            <a:extLst>
              <a:ext uri="{FF2B5EF4-FFF2-40B4-BE49-F238E27FC236}">
                <a16:creationId xmlns:a16="http://schemas.microsoft.com/office/drawing/2014/main" id="{2C045064-FC92-43F9-B065-7E8FF18BEAD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94" y="192208"/>
            <a:ext cx="619568" cy="568364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733E1540-1132-4BDB-BF9B-F044121D57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34" y="249767"/>
            <a:ext cx="1685215" cy="40215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5637DCB-70A7-4976-9024-C028E34F484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147" t="8110" r="5969" b="4214"/>
          <a:stretch/>
        </p:blipFill>
        <p:spPr>
          <a:xfrm>
            <a:off x="5511442" y="1432673"/>
            <a:ext cx="2143676" cy="23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18968F-63B7-420E-8EB9-D49161A94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5E84CA7-E855-496A-AA99-17489BC57776}"/>
              </a:ext>
            </a:extLst>
          </p:cNvPr>
          <p:cNvCxnSpPr/>
          <p:nvPr/>
        </p:nvCxnSpPr>
        <p:spPr>
          <a:xfrm>
            <a:off x="9029700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5A7D4-50D8-4ECF-8D7B-B98A9E6ABF0E}"/>
              </a:ext>
            </a:extLst>
          </p:cNvPr>
          <p:cNvSpPr txBox="1"/>
          <p:nvPr/>
        </p:nvSpPr>
        <p:spPr>
          <a:xfrm>
            <a:off x="9589770" y="643509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6D9813C-EE2A-4535-9C54-2F308C3062D9}"/>
              </a:ext>
            </a:extLst>
          </p:cNvPr>
          <p:cNvCxnSpPr/>
          <p:nvPr/>
        </p:nvCxnSpPr>
        <p:spPr>
          <a:xfrm>
            <a:off x="11265229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92677C-7F45-4184-8B92-56E1EA842480}"/>
              </a:ext>
            </a:extLst>
          </p:cNvPr>
          <p:cNvSpPr txBox="1"/>
          <p:nvPr/>
        </p:nvSpPr>
        <p:spPr>
          <a:xfrm>
            <a:off x="7897212" y="152818"/>
            <a:ext cx="3635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2D5199"/>
                </a:solidFill>
              </a:rPr>
              <a:t>Наша </a:t>
            </a:r>
            <a:r>
              <a:rPr lang="ru-RU" sz="4000" b="1" dirty="0">
                <a:solidFill>
                  <a:srgbClr val="2D5199"/>
                </a:solidFill>
                <a:latin typeface="Trebuchet MS" panose="020B0603020202020204" pitchFamily="34" charset="0"/>
              </a:rPr>
              <a:t>команда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4D120D0-97F8-42D3-A2F5-540A992B9995}"/>
              </a:ext>
            </a:extLst>
          </p:cNvPr>
          <p:cNvCxnSpPr/>
          <p:nvPr/>
        </p:nvCxnSpPr>
        <p:spPr>
          <a:xfrm>
            <a:off x="9433089" y="937260"/>
            <a:ext cx="1988820" cy="0"/>
          </a:xfrm>
          <a:prstGeom prst="line">
            <a:avLst/>
          </a:prstGeom>
          <a:ln w="381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F70A8A7-5959-4167-9C30-A63F64D1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523" y="1613607"/>
            <a:ext cx="2219851" cy="44423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41EA1D5-5168-4C7E-9848-D363EB30A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752" y="1613399"/>
            <a:ext cx="2219851" cy="444231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5733B7A-A7ED-48AE-9DA7-992AC79BD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851" y="1248236"/>
            <a:ext cx="2550834" cy="240495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D924008-DB27-4F3D-8BD0-696483305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5260" y="1274408"/>
            <a:ext cx="2550834" cy="24049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9331DB-0D46-406B-8964-6B1C6B941E3C}"/>
              </a:ext>
            </a:extLst>
          </p:cNvPr>
          <p:cNvSpPr txBox="1"/>
          <p:nvPr/>
        </p:nvSpPr>
        <p:spPr>
          <a:xfrm>
            <a:off x="3372551" y="3825473"/>
            <a:ext cx="23417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 Волков Егор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 Александрович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 Телефон: 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+79998499291 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Роль: </a:t>
            </a:r>
            <a:r>
              <a:rPr lang="en-US" dirty="0" err="1">
                <a:solidFill>
                  <a:srgbClr val="2D5199"/>
                </a:solidFill>
                <a:latin typeface="Trebuchet MS" panose="020B0603020202020204" pitchFamily="34" charset="0"/>
              </a:rPr>
              <a:t>FrontEnd</a:t>
            </a:r>
            <a:r>
              <a:rPr lang="en-US" dirty="0">
                <a:solidFill>
                  <a:srgbClr val="2D5199"/>
                </a:solidFill>
                <a:latin typeface="Trebuchet MS" panose="020B0603020202020204" pitchFamily="34" charset="0"/>
              </a:rPr>
              <a:t> Dev, </a:t>
            </a:r>
          </a:p>
          <a:p>
            <a:pPr algn="ctr"/>
            <a:r>
              <a:rPr lang="en-US" dirty="0" err="1">
                <a:solidFill>
                  <a:srgbClr val="2D5199"/>
                </a:solidFill>
                <a:latin typeface="Trebuchet MS" panose="020B0603020202020204" pitchFamily="34" charset="0"/>
              </a:rPr>
              <a:t>YandexMaps</a:t>
            </a:r>
            <a:r>
              <a:rPr lang="en-US" dirty="0">
                <a:solidFill>
                  <a:srgbClr val="2D5199"/>
                </a:solidFill>
                <a:latin typeface="Trebuchet MS" panose="020B0603020202020204" pitchFamily="34" charset="0"/>
              </a:rPr>
              <a:t> Expert </a:t>
            </a:r>
            <a:endParaRPr lang="ru-RU" dirty="0">
              <a:solidFill>
                <a:srgbClr val="2D5199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A923E-6B9B-4C68-9825-62914DA897D3}"/>
              </a:ext>
            </a:extLst>
          </p:cNvPr>
          <p:cNvSpPr txBox="1"/>
          <p:nvPr/>
        </p:nvSpPr>
        <p:spPr>
          <a:xfrm>
            <a:off x="7490819" y="3843812"/>
            <a:ext cx="2239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rgbClr val="2D5199"/>
                </a:solidFill>
                <a:latin typeface="Trebuchet MS" panose="020B0603020202020204" pitchFamily="34" charset="0"/>
              </a:rPr>
              <a:t>Сюмакова</a:t>
            </a:r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 Наталья 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Сергеевна 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Телефон: 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+79685538551</a:t>
            </a:r>
            <a:endParaRPr lang="en-US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solidFill>
                  <a:srgbClr val="2D5199"/>
                </a:solidFill>
                <a:latin typeface="Trebuchet MS" panose="020B0603020202020204" pitchFamily="34" charset="0"/>
              </a:rPr>
              <a:t>Роль: </a:t>
            </a:r>
            <a:r>
              <a:rPr lang="en-US" dirty="0">
                <a:solidFill>
                  <a:srgbClr val="2D5199"/>
                </a:solidFill>
                <a:latin typeface="Trebuchet MS" panose="020B0603020202020204" pitchFamily="34" charset="0"/>
              </a:rPr>
              <a:t>Frontend Dev</a:t>
            </a:r>
            <a:endParaRPr lang="ru-RU" dirty="0">
              <a:solidFill>
                <a:srgbClr val="2D5199"/>
              </a:solidFill>
              <a:latin typeface="Trebuchet MS" panose="020B0603020202020204" pitchFamily="34" charset="0"/>
            </a:endParaRPr>
          </a:p>
        </p:txBody>
      </p:sp>
      <p:pic>
        <p:nvPicPr>
          <p:cNvPr id="35" name="Рисунок 34">
            <a:hlinkClick r:id="rId7"/>
            <a:extLst>
              <a:ext uri="{FF2B5EF4-FFF2-40B4-BE49-F238E27FC236}">
                <a16:creationId xmlns:a16="http://schemas.microsoft.com/office/drawing/2014/main" id="{59FF25E3-E4C9-4D86-96F5-AD792508390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1" y="249767"/>
            <a:ext cx="2385391" cy="536841"/>
          </a:xfrm>
          <a:prstGeom prst="rect">
            <a:avLst/>
          </a:prstGeom>
        </p:spPr>
      </p:pic>
      <p:pic>
        <p:nvPicPr>
          <p:cNvPr id="37" name="Рисунок 36">
            <a:hlinkClick r:id="rId9"/>
            <a:extLst>
              <a:ext uri="{FF2B5EF4-FFF2-40B4-BE49-F238E27FC236}">
                <a16:creationId xmlns:a16="http://schemas.microsoft.com/office/drawing/2014/main" id="{34D1CB50-DD81-4487-A2E7-A0F9DCECBE4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94" y="192208"/>
            <a:ext cx="619568" cy="568364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310535C-264A-49AF-9E93-F407AFE4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377" y="1332467"/>
            <a:ext cx="2181393" cy="228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F0E2AD-A0F9-457C-88D0-505AD70B925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t="25666" r="18073" b="22978"/>
          <a:stretch/>
        </p:blipFill>
        <p:spPr>
          <a:xfrm>
            <a:off x="3299342" y="1284705"/>
            <a:ext cx="2219851" cy="23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1CD51F5-35FB-4933-96AC-330762F9B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0B244F-BF5A-4F90-B504-32EFE70DB7A1}"/>
              </a:ext>
            </a:extLst>
          </p:cNvPr>
          <p:cNvSpPr txBox="1"/>
          <p:nvPr/>
        </p:nvSpPr>
        <p:spPr>
          <a:xfrm>
            <a:off x="4972050" y="274320"/>
            <a:ext cx="2664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2D5199"/>
                </a:solidFill>
                <a:latin typeface="Trebuchet MS" panose="020B0603020202020204" pitchFamily="34" charset="0"/>
              </a:rPr>
              <a:t>Проблема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C0D8B-0AE5-4954-A8EA-BC47E842149E}"/>
              </a:ext>
            </a:extLst>
          </p:cNvPr>
          <p:cNvSpPr txBox="1"/>
          <p:nvPr/>
        </p:nvSpPr>
        <p:spPr>
          <a:xfrm>
            <a:off x="2330077" y="3443049"/>
            <a:ext cx="16530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Проблема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8679D-DEFD-4304-BD05-440CEAC36D01}"/>
              </a:ext>
            </a:extLst>
          </p:cNvPr>
          <p:cNvSpPr txBox="1"/>
          <p:nvPr/>
        </p:nvSpPr>
        <p:spPr>
          <a:xfrm>
            <a:off x="4473684" y="3429000"/>
            <a:ext cx="40270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Альтернативные решения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D1417-F6B4-4BBB-B3BB-21E73887F5E8}"/>
              </a:ext>
            </a:extLst>
          </p:cNvPr>
          <p:cNvSpPr txBox="1"/>
          <p:nvPr/>
        </p:nvSpPr>
        <p:spPr>
          <a:xfrm>
            <a:off x="9063990" y="3438927"/>
            <a:ext cx="14943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Решение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BB7D7-AE9D-451D-8A83-D679F73E42E7}"/>
              </a:ext>
            </a:extLst>
          </p:cNvPr>
          <p:cNvSpPr txBox="1"/>
          <p:nvPr/>
        </p:nvSpPr>
        <p:spPr>
          <a:xfrm>
            <a:off x="1758461" y="4664548"/>
            <a:ext cx="2796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</a:rPr>
              <a:t>Рекомендательный сервис для определения оптимальных мест размещения </a:t>
            </a:r>
            <a:r>
              <a:rPr lang="ru-RU" dirty="0" err="1">
                <a:latin typeface="Trebuchet MS" panose="020B0603020202020204" pitchFamily="34" charset="0"/>
              </a:rPr>
              <a:t>постаматов</a:t>
            </a:r>
            <a:endParaRPr lang="ru-RU" dirty="0">
              <a:latin typeface="Trebuchet MS" panose="020B0603020202020204" pitchFamily="34" charset="0"/>
            </a:endParaRPr>
          </a:p>
          <a:p>
            <a:pPr algn="ctr"/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F80D5-1CE5-49D8-A9E7-F7C126360679}"/>
              </a:ext>
            </a:extLst>
          </p:cNvPr>
          <p:cNvSpPr txBox="1"/>
          <p:nvPr/>
        </p:nvSpPr>
        <p:spPr>
          <a:xfrm>
            <a:off x="5129021" y="4781862"/>
            <a:ext cx="29360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rebuchet MS" panose="020B0603020202020204" pitchFamily="34" charset="0"/>
              </a:rPr>
              <a:t>Карта ПВЗ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rebuchet MS" panose="020B0603020202020204" pitchFamily="34" charset="0"/>
              </a:rPr>
              <a:t>Wildberries</a:t>
            </a: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rebuchet MS" panose="020B0603020202020204" pitchFamily="34" charset="0"/>
              </a:rPr>
              <a:t>Карта распределения ПВЗ </a:t>
            </a:r>
            <a:r>
              <a:rPr lang="en-US" dirty="0">
                <a:latin typeface="Trebuchet MS" panose="020B0603020202020204" pitchFamily="34" charset="0"/>
              </a:rPr>
              <a:t>Ozon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4F667-997B-4EEB-92EE-B7A1B771FEE5}"/>
              </a:ext>
            </a:extLst>
          </p:cNvPr>
          <p:cNvSpPr txBox="1"/>
          <p:nvPr/>
        </p:nvSpPr>
        <p:spPr>
          <a:xfrm>
            <a:off x="8041551" y="4803047"/>
            <a:ext cx="38075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</a:rPr>
              <a:t>Сервис-карта для визуализации информации о потенциальных расположениях </a:t>
            </a:r>
            <a:r>
              <a:rPr lang="ru-RU" dirty="0" err="1">
                <a:latin typeface="Trebuchet MS" panose="020B0603020202020204" pitchFamily="34" charset="0"/>
              </a:rPr>
              <a:t>постаматов</a:t>
            </a:r>
            <a:r>
              <a:rPr lang="ru-RU" dirty="0">
                <a:latin typeface="Trebuchet MS" panose="020B0603020202020204" pitchFamily="34" charset="0"/>
              </a:rPr>
              <a:t> с расчетом их востребованности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99C9C8E-61FE-4562-8A91-11FB86B6A2DE}"/>
              </a:ext>
            </a:extLst>
          </p:cNvPr>
          <p:cNvCxnSpPr/>
          <p:nvPr/>
        </p:nvCxnSpPr>
        <p:spPr>
          <a:xfrm>
            <a:off x="9029700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EE50A6-4985-4772-AB26-2CA9958AD6E8}"/>
              </a:ext>
            </a:extLst>
          </p:cNvPr>
          <p:cNvSpPr txBox="1"/>
          <p:nvPr/>
        </p:nvSpPr>
        <p:spPr>
          <a:xfrm>
            <a:off x="9589770" y="643509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CF56C562-1098-403A-A8BD-6817B04A1C9F}"/>
              </a:ext>
            </a:extLst>
          </p:cNvPr>
          <p:cNvCxnSpPr/>
          <p:nvPr/>
        </p:nvCxnSpPr>
        <p:spPr>
          <a:xfrm>
            <a:off x="11265229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hlinkClick r:id="rId3"/>
            <a:extLst>
              <a:ext uri="{FF2B5EF4-FFF2-40B4-BE49-F238E27FC236}">
                <a16:creationId xmlns:a16="http://schemas.microsoft.com/office/drawing/2014/main" id="{2E987CC2-04EF-4EB0-B765-572F087E7F7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1" y="249767"/>
            <a:ext cx="2385391" cy="536841"/>
          </a:xfrm>
          <a:prstGeom prst="rect">
            <a:avLst/>
          </a:prstGeom>
        </p:spPr>
      </p:pic>
      <p:pic>
        <p:nvPicPr>
          <p:cNvPr id="24" name="Рисунок 23">
            <a:hlinkClick r:id="rId5"/>
            <a:extLst>
              <a:ext uri="{FF2B5EF4-FFF2-40B4-BE49-F238E27FC236}">
                <a16:creationId xmlns:a16="http://schemas.microsoft.com/office/drawing/2014/main" id="{BBDE1A92-0073-4288-B9AA-09F306E707D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94" y="192208"/>
            <a:ext cx="619568" cy="56836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F772128-5F2D-4F0C-B9CB-FC5B2F12E4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600" y="116033"/>
            <a:ext cx="1685215" cy="4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C1A14B-9E0B-484B-BC2F-5B6BD203B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C32E7E-E925-489B-98A7-997BC6E25C0B}"/>
              </a:ext>
            </a:extLst>
          </p:cNvPr>
          <p:cNvSpPr txBox="1"/>
          <p:nvPr/>
        </p:nvSpPr>
        <p:spPr>
          <a:xfrm>
            <a:off x="4061162" y="1167022"/>
            <a:ext cx="61864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2D5199"/>
                </a:solidFill>
                <a:latin typeface="Trebuchet MS" panose="020B0603020202020204" pitchFamily="34" charset="0"/>
              </a:rPr>
              <a:t>Состав</a:t>
            </a:r>
            <a:r>
              <a:rPr lang="ru-RU" sz="4000" dirty="0">
                <a:solidFill>
                  <a:srgbClr val="2D5199"/>
                </a:solidFill>
                <a:latin typeface="Trebuchet MS" panose="020B0603020202020204" pitchFamily="34" charset="0"/>
              </a:rPr>
              <a:t> </a:t>
            </a:r>
            <a:r>
              <a:rPr lang="ru-RU" sz="4000" b="1" dirty="0">
                <a:solidFill>
                  <a:srgbClr val="2D5199"/>
                </a:solidFill>
                <a:latin typeface="Trebuchet MS" panose="020B0603020202020204" pitchFamily="34" charset="0"/>
              </a:rPr>
              <a:t>решения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8CA3-F954-4E0D-B2CB-3C135FDACB69}"/>
              </a:ext>
            </a:extLst>
          </p:cNvPr>
          <p:cNvSpPr txBox="1"/>
          <p:nvPr/>
        </p:nvSpPr>
        <p:spPr>
          <a:xfrm>
            <a:off x="2304573" y="2228671"/>
            <a:ext cx="869680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Сервис, включающий в себя сайт, документацию, карту и </a:t>
            </a: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API</a:t>
            </a:r>
            <a:endParaRPr lang="ru-RU" sz="2500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Карта, которая служит одновременно и отображением общей полезной информации, и отображением результатов расчета</a:t>
            </a: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при помощи обращения к </a:t>
            </a: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API 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модели расчета востребованности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DB5B412-1EB0-4AA1-BE8A-E090F2375B47}"/>
              </a:ext>
            </a:extLst>
          </p:cNvPr>
          <p:cNvCxnSpPr/>
          <p:nvPr/>
        </p:nvCxnSpPr>
        <p:spPr>
          <a:xfrm>
            <a:off x="9029700" y="33676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6E25E1-877F-47FC-85B7-C53AC91024E6}"/>
              </a:ext>
            </a:extLst>
          </p:cNvPr>
          <p:cNvSpPr txBox="1"/>
          <p:nvPr/>
        </p:nvSpPr>
        <p:spPr>
          <a:xfrm>
            <a:off x="9589770" y="18288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F3D726D-6B45-4B6E-BC26-EF0A68842012}"/>
              </a:ext>
            </a:extLst>
          </p:cNvPr>
          <p:cNvCxnSpPr/>
          <p:nvPr/>
        </p:nvCxnSpPr>
        <p:spPr>
          <a:xfrm>
            <a:off x="11265229" y="33676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06A03D0-3311-415D-B9B4-F4EA4FD81BBE}"/>
              </a:ext>
            </a:extLst>
          </p:cNvPr>
          <p:cNvCxnSpPr/>
          <p:nvPr/>
        </p:nvCxnSpPr>
        <p:spPr>
          <a:xfrm>
            <a:off x="9029700" y="336767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2F3AC7-61BC-445E-9224-D40C19400619}"/>
              </a:ext>
            </a:extLst>
          </p:cNvPr>
          <p:cNvSpPr txBox="1"/>
          <p:nvPr/>
        </p:nvSpPr>
        <p:spPr>
          <a:xfrm>
            <a:off x="9589770" y="182879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pic>
        <p:nvPicPr>
          <p:cNvPr id="13" name="Рисунок 12">
            <a:hlinkClick r:id="rId3"/>
            <a:extLst>
              <a:ext uri="{FF2B5EF4-FFF2-40B4-BE49-F238E27FC236}">
                <a16:creationId xmlns:a16="http://schemas.microsoft.com/office/drawing/2014/main" id="{F57B8C52-60C0-4E78-BF35-9E9F80FD4F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94" y="192208"/>
            <a:ext cx="619568" cy="568364"/>
          </a:xfrm>
          <a:prstGeom prst="rect">
            <a:avLst/>
          </a:prstGeom>
        </p:spPr>
      </p:pic>
      <p:pic>
        <p:nvPicPr>
          <p:cNvPr id="14" name="Рисунок 13">
            <a:hlinkClick r:id="rId5"/>
            <a:extLst>
              <a:ext uri="{FF2B5EF4-FFF2-40B4-BE49-F238E27FC236}">
                <a16:creationId xmlns:a16="http://schemas.microsoft.com/office/drawing/2014/main" id="{500CC4E7-9F4C-4F5C-A0CF-7A42840212A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1" y="249767"/>
            <a:ext cx="2385391" cy="5368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75BB47F-76CA-41B3-9EDA-A3AAFA68B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34" y="249767"/>
            <a:ext cx="1685215" cy="4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0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196C0F-D9E9-4B6A-9216-85D8CDB60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47724D6-EACF-4975-85AD-0DEF53136AA3}"/>
              </a:ext>
            </a:extLst>
          </p:cNvPr>
          <p:cNvCxnSpPr/>
          <p:nvPr/>
        </p:nvCxnSpPr>
        <p:spPr>
          <a:xfrm>
            <a:off x="9029700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1BFF85-17CA-47A0-AA67-277D566CC807}"/>
              </a:ext>
            </a:extLst>
          </p:cNvPr>
          <p:cNvSpPr txBox="1"/>
          <p:nvPr/>
        </p:nvSpPr>
        <p:spPr>
          <a:xfrm>
            <a:off x="9589770" y="643509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75169AF-6663-44D2-AA8C-34E8094A146B}"/>
              </a:ext>
            </a:extLst>
          </p:cNvPr>
          <p:cNvCxnSpPr/>
          <p:nvPr/>
        </p:nvCxnSpPr>
        <p:spPr>
          <a:xfrm>
            <a:off x="11265229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2CCF16-52C7-47C3-B854-90DBF45A5788}"/>
              </a:ext>
            </a:extLst>
          </p:cNvPr>
          <p:cNvSpPr txBox="1"/>
          <p:nvPr/>
        </p:nvSpPr>
        <p:spPr>
          <a:xfrm>
            <a:off x="2310289" y="958334"/>
            <a:ext cx="7633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2D5199"/>
                </a:solidFill>
                <a:latin typeface="Trebuchet MS" panose="020B0603020202020204" pitchFamily="34" charset="0"/>
              </a:rPr>
              <a:t>Возможные модели расчета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85555C-64C7-4E17-AC64-71D451129AB6}"/>
              </a:ext>
            </a:extLst>
          </p:cNvPr>
          <p:cNvSpPr txBox="1"/>
          <p:nvPr/>
        </p:nvSpPr>
        <p:spPr>
          <a:xfrm>
            <a:off x="2422213" y="2209577"/>
            <a:ext cx="8005286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Модель расчета по населению в радиусе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Модель расчета по населению и </a:t>
            </a:r>
            <a:r>
              <a:rPr lang="ru-RU" sz="2500" dirty="0" err="1">
                <a:solidFill>
                  <a:srgbClr val="2D5199"/>
                </a:solidFill>
                <a:latin typeface="Trebuchet MS" panose="020B0603020202020204" pitchFamily="34" charset="0"/>
              </a:rPr>
              <a:t>постаматам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в радиусе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ML 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модель расчета с определением востребованности по кол-ву отзывов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43A4FE-7DDF-4CC8-B495-68189767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152" y="3858433"/>
            <a:ext cx="1820873" cy="1820873"/>
          </a:xfrm>
          <a:prstGeom prst="rect">
            <a:avLst/>
          </a:prstGeom>
        </p:spPr>
      </p:pic>
      <p:pic>
        <p:nvPicPr>
          <p:cNvPr id="16" name="Рисунок 15">
            <a:hlinkClick r:id="rId4"/>
            <a:extLst>
              <a:ext uri="{FF2B5EF4-FFF2-40B4-BE49-F238E27FC236}">
                <a16:creationId xmlns:a16="http://schemas.microsoft.com/office/drawing/2014/main" id="{6545B7C1-42D1-4E33-9BF7-847E98FA42F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94" y="192208"/>
            <a:ext cx="619568" cy="568364"/>
          </a:xfrm>
          <a:prstGeom prst="rect">
            <a:avLst/>
          </a:prstGeom>
        </p:spPr>
      </p:pic>
      <p:pic>
        <p:nvPicPr>
          <p:cNvPr id="18" name="Рисунок 17">
            <a:hlinkClick r:id="rId6"/>
            <a:extLst>
              <a:ext uri="{FF2B5EF4-FFF2-40B4-BE49-F238E27FC236}">
                <a16:creationId xmlns:a16="http://schemas.microsoft.com/office/drawing/2014/main" id="{CA9EA5FF-F387-4E78-B844-422BDCADCBB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1" y="249767"/>
            <a:ext cx="2385391" cy="53684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02B519-2D3F-4205-98B2-76E4640F1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34" y="249767"/>
            <a:ext cx="1685215" cy="4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7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1BEA96-57AA-45F7-8FC6-36D4347BE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3E50B-2480-428A-A478-A6AC97BA30B7}"/>
              </a:ext>
            </a:extLst>
          </p:cNvPr>
          <p:cNvSpPr txBox="1"/>
          <p:nvPr/>
        </p:nvSpPr>
        <p:spPr>
          <a:xfrm>
            <a:off x="2531745" y="331470"/>
            <a:ext cx="731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EAE9E1"/>
                </a:solidFill>
                <a:latin typeface="Trebuchet MS" panose="020B0603020202020204" pitchFamily="34" charset="0"/>
              </a:rPr>
              <a:t>Процесс реализации решения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9E0A5-5BB0-494E-88E4-B6792740069A}"/>
              </a:ext>
            </a:extLst>
          </p:cNvPr>
          <p:cNvSpPr txBox="1"/>
          <p:nvPr/>
        </p:nvSpPr>
        <p:spPr>
          <a:xfrm>
            <a:off x="2093119" y="4277410"/>
            <a:ext cx="21416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EAE9E1"/>
                </a:solidFill>
                <a:latin typeface="Staatliches"/>
                <a:ea typeface="Staatliches"/>
                <a:cs typeface="Staatliches"/>
                <a:sym typeface="Staatliches"/>
              </a:rPr>
              <a:t>Анализ доступных данных. Теоретическое построение модели. Выбор стека.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34E31-9E18-4AC6-A004-A00E85A0ABBC}"/>
              </a:ext>
            </a:extLst>
          </p:cNvPr>
          <p:cNvSpPr txBox="1"/>
          <p:nvPr/>
        </p:nvSpPr>
        <p:spPr>
          <a:xfrm>
            <a:off x="4647724" y="2334310"/>
            <a:ext cx="19988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>
                <a:solidFill>
                  <a:srgbClr val="EAE9E1"/>
                </a:solidFill>
                <a:latin typeface="Staatliches"/>
                <a:ea typeface="Staatliches"/>
                <a:cs typeface="Staatliches"/>
                <a:sym typeface="Staatliches"/>
              </a:rPr>
              <a:t>Обработка доступных данных, изучение документаций для используемых API</a:t>
            </a:r>
            <a:endParaRPr lang="ru-RU" dirty="0">
              <a:solidFill>
                <a:srgbClr val="EAE9E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45F00-A117-4E45-B5F7-3FE02C2BE713}"/>
              </a:ext>
            </a:extLst>
          </p:cNvPr>
          <p:cNvSpPr txBox="1"/>
          <p:nvPr/>
        </p:nvSpPr>
        <p:spPr>
          <a:xfrm>
            <a:off x="7025164" y="4340275"/>
            <a:ext cx="19988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EAE9E1"/>
                </a:solidFill>
                <a:latin typeface="Staatliches"/>
                <a:ea typeface="Staatliches"/>
                <a:cs typeface="Staatliches"/>
                <a:sym typeface="Staatliches"/>
              </a:rPr>
              <a:t>Реализация интерактивной карты и моделей расчета востребованности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C6134-D03A-43E3-942F-D4E5DBFEBCA8}"/>
              </a:ext>
            </a:extLst>
          </p:cNvPr>
          <p:cNvSpPr txBox="1"/>
          <p:nvPr/>
        </p:nvSpPr>
        <p:spPr>
          <a:xfrm>
            <a:off x="9379744" y="2782669"/>
            <a:ext cx="1998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EAE9E1"/>
                </a:solidFill>
                <a:latin typeface="Staatliches"/>
                <a:ea typeface="Staatliches"/>
                <a:cs typeface="Staatliches"/>
                <a:sym typeface="Staatliches"/>
              </a:rPr>
              <a:t>UX/UI </a:t>
            </a:r>
            <a:r>
              <a:rPr lang="ru-RU" sz="1800" dirty="0">
                <a:solidFill>
                  <a:srgbClr val="EAE9E1"/>
                </a:solidFill>
                <a:latin typeface="Staatliches"/>
                <a:ea typeface="Staatliches"/>
                <a:cs typeface="Staatliches"/>
                <a:sym typeface="Staatliches"/>
              </a:rPr>
              <a:t>Дизайн сервиса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C90C3-D2C9-4C1E-AD30-462448787892}"/>
              </a:ext>
            </a:extLst>
          </p:cNvPr>
          <p:cNvSpPr txBox="1"/>
          <p:nvPr/>
        </p:nvSpPr>
        <p:spPr>
          <a:xfrm>
            <a:off x="2809647" y="3568110"/>
            <a:ext cx="588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000" dirty="0">
                <a:solidFill>
                  <a:srgbClr val="2A3A59"/>
                </a:solidFill>
                <a:latin typeface="Trebuchet MS" panose="020B0603020202020204" pitchFamily="34" charset="0"/>
                <a:ea typeface="Staatliches"/>
                <a:cs typeface="Staatliches"/>
                <a:sym typeface="Staatliches"/>
              </a:rPr>
              <a:t>0</a:t>
            </a:r>
            <a:r>
              <a:rPr lang="ru-RU" sz="3000" dirty="0">
                <a:solidFill>
                  <a:srgbClr val="2A3A59"/>
                </a:solidFill>
                <a:latin typeface="Trebuchet MS" panose="020B0603020202020204" pitchFamily="34" charset="0"/>
                <a:ea typeface="Staatliches"/>
                <a:cs typeface="Staatliches"/>
                <a:sym typeface="Staatliches"/>
              </a:rPr>
              <a:t>1</a:t>
            </a:r>
            <a:endParaRPr lang="en" sz="3000" dirty="0">
              <a:solidFill>
                <a:srgbClr val="2A3A59"/>
              </a:solidFill>
              <a:latin typeface="Trebuchet MS" panose="020B0603020202020204" pitchFamily="34" charset="0"/>
              <a:ea typeface="Staatliches"/>
              <a:cs typeface="Staatliches"/>
              <a:sym typeface="Staatliches"/>
            </a:endParaRPr>
          </a:p>
          <a:p>
            <a:endParaRPr lang="ru-RU" sz="3000" dirty="0">
              <a:solidFill>
                <a:srgbClr val="2A3A59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844A70-AF39-4876-BA18-684E1D6BAC4C}"/>
              </a:ext>
            </a:extLst>
          </p:cNvPr>
          <p:cNvSpPr txBox="1"/>
          <p:nvPr/>
        </p:nvSpPr>
        <p:spPr>
          <a:xfrm>
            <a:off x="7699534" y="3576607"/>
            <a:ext cx="6186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000" dirty="0">
                <a:solidFill>
                  <a:srgbClr val="2A3A59"/>
                </a:solidFill>
                <a:latin typeface="Trebuchet MS" panose="020B0603020202020204" pitchFamily="34" charset="0"/>
                <a:ea typeface="Staatliches"/>
                <a:cs typeface="Staatliches"/>
                <a:sym typeface="Staatliches"/>
              </a:rPr>
              <a:t>0</a:t>
            </a:r>
            <a:r>
              <a:rPr lang="ru-RU" sz="3000" dirty="0">
                <a:solidFill>
                  <a:srgbClr val="2A3A59"/>
                </a:solidFill>
                <a:latin typeface="Trebuchet MS" panose="020B0603020202020204" pitchFamily="34" charset="0"/>
                <a:ea typeface="Staatliches"/>
                <a:cs typeface="Staatliches"/>
                <a:sym typeface="Staatliches"/>
              </a:rPr>
              <a:t>3</a:t>
            </a:r>
            <a:endParaRPr lang="en" sz="3000" dirty="0">
              <a:solidFill>
                <a:srgbClr val="2A3A59"/>
              </a:solidFill>
              <a:latin typeface="Trebuchet MS" panose="020B0603020202020204" pitchFamily="34" charset="0"/>
              <a:ea typeface="Staatliches"/>
              <a:cs typeface="Staatliches"/>
              <a:sym typeface="Staatliches"/>
            </a:endParaRPr>
          </a:p>
          <a:p>
            <a:endParaRPr lang="ru-RU" sz="3000" dirty="0">
              <a:solidFill>
                <a:srgbClr val="2A3A59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30ABD-B4B2-4286-B188-299EA53BE47D}"/>
              </a:ext>
            </a:extLst>
          </p:cNvPr>
          <p:cNvSpPr txBox="1"/>
          <p:nvPr/>
        </p:nvSpPr>
        <p:spPr>
          <a:xfrm>
            <a:off x="6332221" y="-543191"/>
            <a:ext cx="609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" sz="1800" dirty="0">
              <a:solidFill>
                <a:srgbClr val="2A3A59"/>
              </a:solidFill>
              <a:latin typeface="Trebuchet MS" panose="020B0603020202020204" pitchFamily="34" charset="0"/>
              <a:ea typeface="Staatliches"/>
              <a:cs typeface="Staatliches"/>
              <a:sym typeface="Staatliches"/>
            </a:endParaRPr>
          </a:p>
          <a:p>
            <a:endParaRPr lang="ru-RU" sz="1800" dirty="0">
              <a:solidFill>
                <a:srgbClr val="2A3A59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0BEA0-1872-4BFD-9592-A40435BCCC0A}"/>
              </a:ext>
            </a:extLst>
          </p:cNvPr>
          <p:cNvSpPr txBox="1"/>
          <p:nvPr/>
        </p:nvSpPr>
        <p:spPr>
          <a:xfrm>
            <a:off x="5300663" y="1672084"/>
            <a:ext cx="62579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000" dirty="0">
                <a:solidFill>
                  <a:srgbClr val="2A3A59"/>
                </a:solidFill>
                <a:latin typeface="Trebuchet MS" panose="020B0603020202020204" pitchFamily="34" charset="0"/>
                <a:ea typeface="Staatliches"/>
                <a:cs typeface="Staatliches"/>
                <a:sym typeface="Staatliches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3E5AB5-3C2B-4038-80AE-38F1216A415A}"/>
              </a:ext>
            </a:extLst>
          </p:cNvPr>
          <p:cNvSpPr txBox="1"/>
          <p:nvPr/>
        </p:nvSpPr>
        <p:spPr>
          <a:xfrm>
            <a:off x="9998393" y="1672084"/>
            <a:ext cx="69437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000" dirty="0">
                <a:solidFill>
                  <a:srgbClr val="2A3A59"/>
                </a:solidFill>
                <a:latin typeface="Trebuchet MS" panose="020B0603020202020204" pitchFamily="34" charset="0"/>
                <a:ea typeface="Staatliches"/>
                <a:cs typeface="Staatliches"/>
                <a:sym typeface="Staatliches"/>
              </a:rPr>
              <a:t>0</a:t>
            </a:r>
            <a:r>
              <a:rPr lang="ru-RU" sz="3000" dirty="0">
                <a:solidFill>
                  <a:srgbClr val="2A3A59"/>
                </a:solidFill>
                <a:latin typeface="Trebuchet MS" panose="020B0603020202020204" pitchFamily="34" charset="0"/>
                <a:ea typeface="Staatliches"/>
                <a:cs typeface="Staatliches"/>
                <a:sym typeface="Staatliches"/>
              </a:rPr>
              <a:t>4</a:t>
            </a:r>
            <a:endParaRPr lang="en" sz="3000" dirty="0">
              <a:solidFill>
                <a:srgbClr val="2A3A59"/>
              </a:solidFill>
              <a:latin typeface="Trebuchet MS" panose="020B0603020202020204" pitchFamily="34" charset="0"/>
              <a:ea typeface="Staatliches"/>
              <a:cs typeface="Staatliches"/>
              <a:sym typeface="Staatliches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1EE8454-9B55-4D67-9A2D-3BA29AF8855F}"/>
              </a:ext>
            </a:extLst>
          </p:cNvPr>
          <p:cNvCxnSpPr/>
          <p:nvPr/>
        </p:nvCxnSpPr>
        <p:spPr>
          <a:xfrm>
            <a:off x="9029700" y="6588978"/>
            <a:ext cx="560070" cy="0"/>
          </a:xfrm>
          <a:prstGeom prst="line">
            <a:avLst/>
          </a:prstGeom>
          <a:ln w="12700">
            <a:solidFill>
              <a:srgbClr val="EAE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4FFCF1-E406-40BB-A470-21C5198ECC39}"/>
              </a:ext>
            </a:extLst>
          </p:cNvPr>
          <p:cNvSpPr txBox="1"/>
          <p:nvPr/>
        </p:nvSpPr>
        <p:spPr>
          <a:xfrm>
            <a:off x="9589770" y="643509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EAE9E1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47AA20CB-D4CF-4F5E-A1D8-E6791A6E02AA}"/>
              </a:ext>
            </a:extLst>
          </p:cNvPr>
          <p:cNvCxnSpPr/>
          <p:nvPr/>
        </p:nvCxnSpPr>
        <p:spPr>
          <a:xfrm>
            <a:off x="11265229" y="6588978"/>
            <a:ext cx="560070" cy="0"/>
          </a:xfrm>
          <a:prstGeom prst="line">
            <a:avLst/>
          </a:prstGeom>
          <a:ln w="12700">
            <a:solidFill>
              <a:srgbClr val="EAE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>
            <a:hlinkClick r:id="rId3"/>
            <a:extLst>
              <a:ext uri="{FF2B5EF4-FFF2-40B4-BE49-F238E27FC236}">
                <a16:creationId xmlns:a16="http://schemas.microsoft.com/office/drawing/2014/main" id="{9113DAE2-5373-4B68-8D98-000C662AA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36" y="5823716"/>
            <a:ext cx="2362482" cy="534430"/>
          </a:xfrm>
          <a:prstGeom prst="rect">
            <a:avLst/>
          </a:prstGeom>
        </p:spPr>
      </p:pic>
      <p:pic>
        <p:nvPicPr>
          <p:cNvPr id="36" name="Рисунок 35">
            <a:hlinkClick r:id="rId5"/>
            <a:extLst>
              <a:ext uri="{FF2B5EF4-FFF2-40B4-BE49-F238E27FC236}">
                <a16:creationId xmlns:a16="http://schemas.microsoft.com/office/drawing/2014/main" id="{1F444A34-2A41-47E4-AF4E-59F92019B5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17" y="5004643"/>
            <a:ext cx="695952" cy="638437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8B03A05-5F7F-45D5-BEFA-378F69499031}"/>
              </a:ext>
            </a:extLst>
          </p:cNvPr>
          <p:cNvGrpSpPr/>
          <p:nvPr/>
        </p:nvGrpSpPr>
        <p:grpSpPr>
          <a:xfrm>
            <a:off x="9589770" y="4505969"/>
            <a:ext cx="1338409" cy="318038"/>
            <a:chOff x="5926010" y="120514"/>
            <a:chExt cx="1494420" cy="333511"/>
          </a:xfrm>
        </p:grpSpPr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8CDDBA78-3A57-4A86-B2DE-1F18474F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B5A9F78D-927C-4473-AE10-86719D606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06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58A2DF-3652-41C1-A830-62891427A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CA668-52C0-4CCB-9038-52FA1B24CC5D}"/>
              </a:ext>
            </a:extLst>
          </p:cNvPr>
          <p:cNvSpPr txBox="1"/>
          <p:nvPr/>
        </p:nvSpPr>
        <p:spPr>
          <a:xfrm>
            <a:off x="2763678" y="495419"/>
            <a:ext cx="9474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2D5199"/>
                </a:solidFill>
                <a:latin typeface="Trebuchet MS" panose="020B0603020202020204" pitchFamily="34" charset="0"/>
              </a:rPr>
              <a:t>Применяемый стек технологий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B794B-6BD9-4F12-A65E-23C31A0731EB}"/>
              </a:ext>
            </a:extLst>
          </p:cNvPr>
          <p:cNvSpPr txBox="1"/>
          <p:nvPr/>
        </p:nvSpPr>
        <p:spPr>
          <a:xfrm>
            <a:off x="3078006" y="1538704"/>
            <a:ext cx="611790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EAE9E1"/>
                </a:solidFill>
                <a:latin typeface="Trebuchet MS" panose="020B0603020202020204" pitchFamily="34" charset="0"/>
              </a:rPr>
              <a:t>Фронт-энд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25F95-E964-424D-8393-41DA968E0CAE}"/>
              </a:ext>
            </a:extLst>
          </p:cNvPr>
          <p:cNvSpPr txBox="1"/>
          <p:nvPr/>
        </p:nvSpPr>
        <p:spPr>
          <a:xfrm>
            <a:off x="8368189" y="1538704"/>
            <a:ext cx="618648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EAE9E1"/>
                </a:solidFill>
                <a:latin typeface="Trebuchet MS" panose="020B0603020202020204" pitchFamily="34" charset="0"/>
              </a:rPr>
              <a:t>Бэк-энд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6575DF-2D05-4153-BFA1-B4859C5BC3EC}"/>
              </a:ext>
            </a:extLst>
          </p:cNvPr>
          <p:cNvSpPr txBox="1"/>
          <p:nvPr/>
        </p:nvSpPr>
        <p:spPr>
          <a:xfrm>
            <a:off x="2449355" y="2420943"/>
            <a:ext cx="368760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HTML5, CSS3, JS 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- Сайт</a:t>
            </a:r>
            <a:endParaRPr lang="en-US" sz="2500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Yandex Maps API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, </a:t>
            </a: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Django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– Интерактивная карта</a:t>
            </a:r>
            <a:endParaRPr lang="en-US" sz="2500" dirty="0">
              <a:solidFill>
                <a:srgbClr val="2D5199"/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2D5199"/>
                </a:solidFill>
                <a:latin typeface="Trebuchet MS" panose="020B0603020202020204" pitchFamily="34" charset="0"/>
              </a:rPr>
              <a:t>MkDocs</a:t>
            </a: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 - 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Документация</a:t>
            </a:r>
            <a:endParaRPr lang="en-US" sz="2500" dirty="0">
              <a:solidFill>
                <a:srgbClr val="2D5199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1A54A4-BB88-4286-8BBA-B6E56ADDBEFE}"/>
              </a:ext>
            </a:extLst>
          </p:cNvPr>
          <p:cNvSpPr txBox="1"/>
          <p:nvPr/>
        </p:nvSpPr>
        <p:spPr>
          <a:xfrm>
            <a:off x="7125176" y="2351157"/>
            <a:ext cx="3990499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Overpass API/QL – 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Данные с </a:t>
            </a: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OpenStreetMap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Python – 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Модели расчета востребованности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Flask – API </a:t>
            </a:r>
            <a:r>
              <a:rPr lang="ru-RU" sz="2500" dirty="0">
                <a:solidFill>
                  <a:srgbClr val="2D5199"/>
                </a:solidFill>
                <a:latin typeface="Trebuchet MS" panose="020B0603020202020204" pitchFamily="34" charset="0"/>
              </a:rPr>
              <a:t>модели расчета востребованности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099EADB-9CC2-4D60-B803-EE6FFACDE20D}"/>
              </a:ext>
            </a:extLst>
          </p:cNvPr>
          <p:cNvCxnSpPr/>
          <p:nvPr/>
        </p:nvCxnSpPr>
        <p:spPr>
          <a:xfrm>
            <a:off x="9029700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360B86-FC91-416C-AC2B-279D42A4B2F7}"/>
              </a:ext>
            </a:extLst>
          </p:cNvPr>
          <p:cNvSpPr txBox="1"/>
          <p:nvPr/>
        </p:nvSpPr>
        <p:spPr>
          <a:xfrm>
            <a:off x="9589770" y="643509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D5199"/>
                </a:solidFill>
                <a:latin typeface="Trebuchet MS" panose="020B0603020202020204" pitchFamily="34" charset="0"/>
              </a:rPr>
              <a:t>Уличные гонщики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EA6758A-A789-4FF6-80AB-307FA4445540}"/>
              </a:ext>
            </a:extLst>
          </p:cNvPr>
          <p:cNvCxnSpPr/>
          <p:nvPr/>
        </p:nvCxnSpPr>
        <p:spPr>
          <a:xfrm>
            <a:off x="11265229" y="6588978"/>
            <a:ext cx="560070" cy="0"/>
          </a:xfrm>
          <a:prstGeom prst="line">
            <a:avLst/>
          </a:prstGeom>
          <a:ln w="12700">
            <a:solidFill>
              <a:srgbClr val="2D5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hlinkClick r:id="rId3"/>
            <a:extLst>
              <a:ext uri="{FF2B5EF4-FFF2-40B4-BE49-F238E27FC236}">
                <a16:creationId xmlns:a16="http://schemas.microsoft.com/office/drawing/2014/main" id="{0A15588F-C6DA-4506-8176-942DA15415C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28" y="6033830"/>
            <a:ext cx="619568" cy="568364"/>
          </a:xfrm>
          <a:prstGeom prst="rect">
            <a:avLst/>
          </a:prstGeom>
        </p:spPr>
      </p:pic>
      <p:pic>
        <p:nvPicPr>
          <p:cNvPr id="23" name="Рисунок 22">
            <a:hlinkClick r:id="rId5"/>
            <a:extLst>
              <a:ext uri="{FF2B5EF4-FFF2-40B4-BE49-F238E27FC236}">
                <a16:creationId xmlns:a16="http://schemas.microsoft.com/office/drawing/2014/main" id="{AEA18506-4C3D-4D76-9EC0-CAC2EDDD3A9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" y="6155538"/>
            <a:ext cx="2385391" cy="53684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DDC6BE6-803C-4712-870B-55E835159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59" y="6155538"/>
            <a:ext cx="1685215" cy="4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5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378</Words>
  <Application>Microsoft Office PowerPoint</Application>
  <PresentationFormat>Широкоэкранный</PresentationFormat>
  <Paragraphs>102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Staatliches</vt:lpstr>
      <vt:lpstr>Trebuchet MS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38</cp:revision>
  <dcterms:created xsi:type="dcterms:W3CDTF">2022-11-04T16:16:19Z</dcterms:created>
  <dcterms:modified xsi:type="dcterms:W3CDTF">2022-11-06T20:30:11Z</dcterms:modified>
</cp:coreProperties>
</file>